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184" autoAdjust="0"/>
  </p:normalViewPr>
  <p:slideViewPr>
    <p:cSldViewPr snapToGrid="0">
      <p:cViewPr varScale="1">
        <p:scale>
          <a:sx n="103" d="100"/>
          <a:sy n="103" d="100"/>
        </p:scale>
        <p:origin x="14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DA52F-242C-4830-9535-58F65DC50740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9F00A-692F-48A5-8619-D663C8ADC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2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provenance is a formal representation of the context and execution of a computation.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information is represented as a directed acyclic graph (DAG), a structure amenable to computational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analysis. We use the World Wide Web Consortium (W3C) standard for data provenance: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PROV-DM. Figure 1 shows a simple provenance graph. Vertices represent entities (representing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data), activities (representing actions or transformations), and agents (representing users or organizations).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figure, a process, controlled by Scientist Sarah, uses an executable function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 program) and an input file (data) to generate an output. (Pasquier et al. 2018 IEEE Computing in Science &amp;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9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domain researchers don’t routinely collect provenance despite the existence of tools to collect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2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step is collecting provenance.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rdtLite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available on CRAN whereas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available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(https://github.com/End-to-end-provenance/rdt).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rdtLite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more stable but collects less detailed provenance than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does. The additional provenance collected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fine-grained provenance internal to functions and internal to control constructs. Both tools output their provenance using the same JSON format.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We have spent many years developing tools like </a:t>
            </a:r>
            <a:r>
              <a:rPr lang="en-US" sz="1200" b="0" dirty="0" err="1"/>
              <a:t>rdt</a:t>
            </a:r>
            <a:r>
              <a:rPr lang="en-US" sz="1200" b="0" dirty="0"/>
              <a:t> and </a:t>
            </a:r>
            <a:r>
              <a:rPr lang="en-US" sz="1200" b="0" dirty="0" err="1"/>
              <a:t>rdtLite</a:t>
            </a:r>
            <a:r>
              <a:rPr lang="en-US" sz="1200" b="0" dirty="0"/>
              <a:t>, but despite the existence of tools to collect provenance, domain researchers don’t collect provenance for provenance’s sake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But they might use useful tools that use provenance.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So after many years of working on methods and associated tools to collect provenance (and our working tool, </a:t>
            </a:r>
            <a:r>
              <a:rPr lang="en-US" sz="1200" b="0" dirty="0" err="1"/>
              <a:t>rdtLite</a:t>
            </a:r>
            <a:r>
              <a:rPr lang="en-US" sz="1200" b="0" dirty="0"/>
              <a:t>, is now on CRAN), we have recently turned our attention to developing tools that use the provenance so that it can be collected and stored behind the scenes.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9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provSummarizeR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Reads the provenance created by execution of a script or from commands in the console and provides a human-readable summary identifying the computing environment, libraries used, sourced scripts (if any), and inputs and outputs. It can also optionally save all the files on the provenance directory into a zip file.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provSummarizeR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provenance collected by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rdtLite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packages. (takes in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provParseR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Rclean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cleans up code for particular outputs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provDebugR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uses provenance to help debug scripts. Calls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provParseR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provGraphR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provViz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allows the user to visualize a provenance graph collected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rdtLite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DDG Explorer (latter is java)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extended VM; written in Ruby, install with gem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see Pasquier et al. 2018 for description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9F00A-692F-48A5-8619-D663C8ADC4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8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1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1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3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1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9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1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1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F3153-90A3-4B95-AD8F-82E2DD941E4B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54A3B-AB96-422A-9D92-0139FF2CB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2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nd-to-end-provenanc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776A-E3DC-41F9-BA49-7B526131C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91905"/>
            <a:ext cx="7772400" cy="640928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ProvTools</a:t>
            </a:r>
            <a:r>
              <a:rPr lang="en-US" sz="3600" b="1" dirty="0"/>
              <a:t> Painlessly Provides Provenance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798B1-3453-4A48-B82B-A7FEE660B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024908"/>
            <a:ext cx="6858000" cy="919628"/>
          </a:xfrm>
        </p:spPr>
        <p:txBody>
          <a:bodyPr>
            <a:normAutofit/>
          </a:bodyPr>
          <a:lstStyle/>
          <a:p>
            <a:r>
              <a:rPr lang="en-US" sz="2000" b="1" dirty="0"/>
              <a:t>Aaron M. Ellison, Emery Boose, Orenna Brand, Elizabeth Fong, Matthew K. Lau, Barbara S. Lerner, Thomas Pasquier, Joseph Wonsil, and Margo I. Seltzer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D527E2-53A9-4989-9FDA-D4A2721DDABD}"/>
              </a:ext>
            </a:extLst>
          </p:cNvPr>
          <p:cNvGrpSpPr/>
          <p:nvPr/>
        </p:nvGrpSpPr>
        <p:grpSpPr>
          <a:xfrm>
            <a:off x="1077101" y="3358161"/>
            <a:ext cx="6989798" cy="1110607"/>
            <a:chOff x="1030962" y="3358161"/>
            <a:chExt cx="6989798" cy="1110607"/>
          </a:xfrm>
        </p:grpSpPr>
        <p:pic>
          <p:nvPicPr>
            <p:cNvPr id="1026" name="Picture 2" descr="Image result for harvard forest logo">
              <a:extLst>
                <a:ext uri="{FF2B5EF4-FFF2-40B4-BE49-F238E27FC236}">
                  <a16:creationId xmlns:a16="http://schemas.microsoft.com/office/drawing/2014/main" id="{059A1F36-F1AA-4724-97ED-DDA566D8EC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4"/>
            <a:stretch/>
          </p:blipFill>
          <p:spPr bwMode="auto">
            <a:xfrm>
              <a:off x="2950354" y="3554368"/>
              <a:ext cx="97238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harvard university logo">
              <a:extLst>
                <a:ext uri="{FF2B5EF4-FFF2-40B4-BE49-F238E27FC236}">
                  <a16:creationId xmlns:a16="http://schemas.microsoft.com/office/drawing/2014/main" id="{E0CA1416-F951-4FB9-BB24-714ECA9D9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023" y="3358161"/>
              <a:ext cx="1143000" cy="111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university of british columbia logo">
              <a:extLst>
                <a:ext uri="{FF2B5EF4-FFF2-40B4-BE49-F238E27FC236}">
                  <a16:creationId xmlns:a16="http://schemas.microsoft.com/office/drawing/2014/main" id="{2C6E2C6D-EE41-431F-B759-F5B546BBE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752" y="3554368"/>
              <a:ext cx="694266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mount holyoke college logo">
              <a:extLst>
                <a:ext uri="{FF2B5EF4-FFF2-40B4-BE49-F238E27FC236}">
                  <a16:creationId xmlns:a16="http://schemas.microsoft.com/office/drawing/2014/main" id="{C11F6399-AE47-4F87-ACF5-159F224C8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731" y="355436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carthage college logo">
              <a:extLst>
                <a:ext uri="{FF2B5EF4-FFF2-40B4-BE49-F238E27FC236}">
                  <a16:creationId xmlns:a16="http://schemas.microsoft.com/office/drawing/2014/main" id="{BAB11F90-0DC0-41DE-AEE0-A94268E947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9733"/>
            <a:stretch/>
          </p:blipFill>
          <p:spPr bwMode="auto">
            <a:xfrm>
              <a:off x="1030962" y="3554368"/>
              <a:ext cx="820475" cy="914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1036" name="Picture 12" descr="Image result for columbia university logo">
              <a:extLst>
                <a:ext uri="{FF2B5EF4-FFF2-40B4-BE49-F238E27FC236}">
                  <a16:creationId xmlns:a16="http://schemas.microsoft.com/office/drawing/2014/main" id="{F5756DC2-D33D-4917-9EE1-7C0E47832B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86" t="9129" r="20681" b="11817"/>
            <a:stretch/>
          </p:blipFill>
          <p:spPr bwMode="auto">
            <a:xfrm>
              <a:off x="7144291" y="3554368"/>
              <a:ext cx="87646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bristol university uk logo">
              <a:extLst>
                <a:ext uri="{FF2B5EF4-FFF2-40B4-BE49-F238E27FC236}">
                  <a16:creationId xmlns:a16="http://schemas.microsoft.com/office/drawing/2014/main" id="{5B4C69EF-F50D-4F62-A4F0-9AC96BE5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8943" y="3554368"/>
              <a:ext cx="750993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Image result for nsf logo">
            <a:extLst>
              <a:ext uri="{FF2B5EF4-FFF2-40B4-BE49-F238E27FC236}">
                <a16:creationId xmlns:a16="http://schemas.microsoft.com/office/drawing/2014/main" id="{5EF7459D-F4FC-4FE7-BA24-1EA5D697B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882393"/>
            <a:ext cx="1143000" cy="114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46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A9782C-3C11-41E0-A0B6-C36A5BE3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5" y="2237509"/>
            <a:ext cx="8297691" cy="4045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25CA0-63A9-4F57-AB81-79EE730B3993}"/>
              </a:ext>
            </a:extLst>
          </p:cNvPr>
          <p:cNvSpPr txBox="1"/>
          <p:nvPr/>
        </p:nvSpPr>
        <p:spPr>
          <a:xfrm>
            <a:off x="557941" y="314036"/>
            <a:ext cx="80281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Data provenance is a formal representation of the context and execution of a computation</a:t>
            </a:r>
          </a:p>
        </p:txBody>
      </p:sp>
    </p:spTree>
    <p:extLst>
      <p:ext uri="{BB962C8B-B14F-4D97-AF65-F5344CB8AC3E}">
        <p14:creationId xmlns:p14="http://schemas.microsoft.com/office/powerpoint/2010/main" val="143033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56A8-E842-4F6C-894F-B29B9D82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6" y="365126"/>
            <a:ext cx="826596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Provenance adds value to scientific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ECA4-4680-471F-932D-2292C171C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330740"/>
          </a:xfrm>
        </p:spPr>
        <p:txBody>
          <a:bodyPr>
            <a:normAutofit/>
          </a:bodyPr>
          <a:lstStyle/>
          <a:p>
            <a:r>
              <a:rPr lang="en-US" sz="3200" b="1" dirty="0"/>
              <a:t>Increases understanding</a:t>
            </a:r>
          </a:p>
          <a:p>
            <a:r>
              <a:rPr lang="en-US" sz="3200" b="1" dirty="0"/>
              <a:t>Improves interpretation</a:t>
            </a:r>
          </a:p>
          <a:p>
            <a:r>
              <a:rPr lang="en-US" sz="3200" b="1" dirty="0"/>
              <a:t>Enables reproducibility</a:t>
            </a:r>
          </a:p>
          <a:p>
            <a:r>
              <a:rPr lang="en-US" sz="3200" b="1" dirty="0"/>
              <a:t>Confers trust</a:t>
            </a:r>
          </a:p>
        </p:txBody>
      </p:sp>
    </p:spTree>
    <p:extLst>
      <p:ext uri="{BB962C8B-B14F-4D97-AF65-F5344CB8AC3E}">
        <p14:creationId xmlns:p14="http://schemas.microsoft.com/office/powerpoint/2010/main" val="125242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8095482-31F4-43DC-AF6A-057F07D1C22D}"/>
              </a:ext>
            </a:extLst>
          </p:cNvPr>
          <p:cNvGrpSpPr/>
          <p:nvPr/>
        </p:nvGrpSpPr>
        <p:grpSpPr>
          <a:xfrm>
            <a:off x="396240" y="866888"/>
            <a:ext cx="8351520" cy="5124224"/>
            <a:chOff x="396240" y="487680"/>
            <a:chExt cx="8351520" cy="512422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84EF4DF-F31B-41C5-9A47-83C4A51FFF83}"/>
                </a:ext>
              </a:extLst>
            </p:cNvPr>
            <p:cNvSpPr/>
            <p:nvPr/>
          </p:nvSpPr>
          <p:spPr>
            <a:xfrm>
              <a:off x="396240" y="487680"/>
              <a:ext cx="8351520" cy="512064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744789-9245-45F6-AA17-55879219FD37}"/>
                </a:ext>
              </a:extLst>
            </p:cNvPr>
            <p:cNvSpPr txBox="1"/>
            <p:nvPr/>
          </p:nvSpPr>
          <p:spPr>
            <a:xfrm>
              <a:off x="2398776" y="948934"/>
              <a:ext cx="4346448" cy="198515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 err="1"/>
                <a:t>rdt</a:t>
              </a:r>
              <a:endParaRPr lang="en-US" sz="8000" dirty="0"/>
            </a:p>
            <a:p>
              <a:pPr algn="ctr">
                <a:spcAft>
                  <a:spcPts val="600"/>
                </a:spcAft>
              </a:pPr>
              <a:r>
                <a:rPr lang="en-US" sz="2000" dirty="0"/>
                <a:t>(</a:t>
              </a:r>
              <a:r>
                <a:rPr lang="en-US" sz="2000" i="1" dirty="0"/>
                <a:t>a.k.a.</a:t>
              </a:r>
              <a:r>
                <a:rPr lang="en-US" sz="2000" dirty="0"/>
                <a:t> </a:t>
              </a:r>
              <a:r>
                <a:rPr lang="en-US" sz="2000" dirty="0" err="1"/>
                <a:t>RDataTracker</a:t>
              </a:r>
              <a:r>
                <a:rPr lang="en-US" sz="2000" dirty="0"/>
                <a:t>)</a:t>
              </a:r>
            </a:p>
            <a:p>
              <a:pPr algn="ctr"/>
              <a:r>
                <a:rPr lang="pl-PL" b="1" dirty="0">
                  <a:solidFill>
                    <a:srgbClr val="3333FF"/>
                  </a:solidFill>
                </a:rPr>
                <a:t>github.com/End-to-end-provenance/rdt</a:t>
              </a:r>
              <a:endParaRPr lang="en-US" sz="1400" b="1" dirty="0">
                <a:solidFill>
                  <a:srgbClr val="3333FF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3F9780-AA80-4693-8C58-43080E186992}"/>
                </a:ext>
              </a:extLst>
            </p:cNvPr>
            <p:cNvSpPr/>
            <p:nvPr/>
          </p:nvSpPr>
          <p:spPr>
            <a:xfrm>
              <a:off x="2523744" y="3642896"/>
              <a:ext cx="4096512" cy="196900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98A1F7-4038-4603-8043-6F883DD5801B}"/>
                </a:ext>
              </a:extLst>
            </p:cNvPr>
            <p:cNvSpPr txBox="1"/>
            <p:nvPr/>
          </p:nvSpPr>
          <p:spPr>
            <a:xfrm>
              <a:off x="3834384" y="3950208"/>
              <a:ext cx="1475232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/>
                <a:t>rdtLite</a:t>
              </a:r>
              <a:endParaRPr lang="en-US" sz="36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03F00D-FCFF-4211-B82A-6933B26764DE}"/>
                </a:ext>
              </a:extLst>
            </p:cNvPr>
            <p:cNvSpPr txBox="1"/>
            <p:nvPr/>
          </p:nvSpPr>
          <p:spPr>
            <a:xfrm>
              <a:off x="3654552" y="4593533"/>
              <a:ext cx="1834896" cy="70788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3333FF"/>
                  </a:solidFill>
                </a:rPr>
                <a:t>CRAN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009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F6361C-652D-450C-A9AA-28625B5E7D70}"/>
              </a:ext>
            </a:extLst>
          </p:cNvPr>
          <p:cNvGrpSpPr>
            <a:grpSpLocks noChangeAspect="1"/>
          </p:cNvGrpSpPr>
          <p:nvPr/>
        </p:nvGrpSpPr>
        <p:grpSpPr>
          <a:xfrm>
            <a:off x="2904468" y="342900"/>
            <a:ext cx="3335064" cy="6172200"/>
            <a:chOff x="3393912" y="1299921"/>
            <a:chExt cx="2356177" cy="43605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B533B2-0BAC-41A7-8B0A-CE1E0B243933}"/>
                </a:ext>
              </a:extLst>
            </p:cNvPr>
            <p:cNvSpPr/>
            <p:nvPr/>
          </p:nvSpPr>
          <p:spPr>
            <a:xfrm>
              <a:off x="3554784" y="3194481"/>
              <a:ext cx="2034433" cy="4690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Use Provenance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A591AD-7E09-4DC7-ABD8-2707D6E717A7}"/>
                </a:ext>
              </a:extLst>
            </p:cNvPr>
            <p:cNvSpPr/>
            <p:nvPr/>
          </p:nvSpPr>
          <p:spPr>
            <a:xfrm>
              <a:off x="3393912" y="1299921"/>
              <a:ext cx="2356177" cy="461646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Collect Provenance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ED2076-7E28-49D2-9488-7F65AB23348A}"/>
                </a:ext>
              </a:extLst>
            </p:cNvPr>
            <p:cNvSpPr/>
            <p:nvPr/>
          </p:nvSpPr>
          <p:spPr>
            <a:xfrm>
              <a:off x="3453957" y="5193969"/>
              <a:ext cx="2236087" cy="4665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Store Provenance</a:t>
              </a:r>
            </a:p>
          </p:txBody>
        </p:sp>
        <p:sp>
          <p:nvSpPr>
            <p:cNvPr id="7" name="Right Arrow 9">
              <a:extLst>
                <a:ext uri="{FF2B5EF4-FFF2-40B4-BE49-F238E27FC236}">
                  <a16:creationId xmlns:a16="http://schemas.microsoft.com/office/drawing/2014/main" id="{357A0F19-5989-41C4-BEEC-3241CBFFB048}"/>
                </a:ext>
              </a:extLst>
            </p:cNvPr>
            <p:cNvSpPr/>
            <p:nvPr/>
          </p:nvSpPr>
          <p:spPr>
            <a:xfrm rot="5400000">
              <a:off x="4251003" y="2328946"/>
              <a:ext cx="641994" cy="28322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Left-Right Arrow 10">
              <a:extLst>
                <a:ext uri="{FF2B5EF4-FFF2-40B4-BE49-F238E27FC236}">
                  <a16:creationId xmlns:a16="http://schemas.microsoft.com/office/drawing/2014/main" id="{63B0FA8B-9AD7-4852-8701-3EB45D716302}"/>
                </a:ext>
              </a:extLst>
            </p:cNvPr>
            <p:cNvSpPr/>
            <p:nvPr/>
          </p:nvSpPr>
          <p:spPr>
            <a:xfrm rot="5400000">
              <a:off x="4194772" y="4290906"/>
              <a:ext cx="754457" cy="275676"/>
            </a:xfrm>
            <a:prstGeom prst="left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9093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B533B2-0BAC-41A7-8B0A-CE1E0B243933}"/>
              </a:ext>
            </a:extLst>
          </p:cNvPr>
          <p:cNvSpPr/>
          <p:nvPr/>
        </p:nvSpPr>
        <p:spPr>
          <a:xfrm>
            <a:off x="3132175" y="3024565"/>
            <a:ext cx="2879650" cy="66390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Provenance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591AD-7E09-4DC7-ABD8-2707D6E717A7}"/>
              </a:ext>
            </a:extLst>
          </p:cNvPr>
          <p:cNvSpPr/>
          <p:nvPr/>
        </p:nvSpPr>
        <p:spPr>
          <a:xfrm>
            <a:off x="2904468" y="342900"/>
            <a:ext cx="3335064" cy="65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 Provenance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D2076-7E28-49D2-9488-7F65AB23348A}"/>
              </a:ext>
            </a:extLst>
          </p:cNvPr>
          <p:cNvSpPr/>
          <p:nvPr/>
        </p:nvSpPr>
        <p:spPr>
          <a:xfrm>
            <a:off x="2989459" y="5854752"/>
            <a:ext cx="3165082" cy="6603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Provenance</a:t>
            </a:r>
          </a:p>
        </p:txBody>
      </p:sp>
      <p:sp>
        <p:nvSpPr>
          <p:cNvPr id="7" name="Right Arrow 9">
            <a:extLst>
              <a:ext uri="{FF2B5EF4-FFF2-40B4-BE49-F238E27FC236}">
                <a16:creationId xmlns:a16="http://schemas.microsoft.com/office/drawing/2014/main" id="{357A0F19-5989-41C4-BEEC-3241CBFFB048}"/>
              </a:ext>
            </a:extLst>
          </p:cNvPr>
          <p:cNvSpPr/>
          <p:nvPr/>
        </p:nvSpPr>
        <p:spPr>
          <a:xfrm rot="5400000">
            <a:off x="4117642" y="1799439"/>
            <a:ext cx="908714" cy="40089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Left-Right Arrow 10">
            <a:extLst>
              <a:ext uri="{FF2B5EF4-FFF2-40B4-BE49-F238E27FC236}">
                <a16:creationId xmlns:a16="http://schemas.microsoft.com/office/drawing/2014/main" id="{63B0FA8B-9AD7-4852-8701-3EB45D716302}"/>
              </a:ext>
            </a:extLst>
          </p:cNvPr>
          <p:cNvSpPr/>
          <p:nvPr/>
        </p:nvSpPr>
        <p:spPr>
          <a:xfrm rot="5400000">
            <a:off x="4038050" y="4576506"/>
            <a:ext cx="1067900" cy="390207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227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4AF5-3BE9-47BC-9AAC-93EBA1BD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>
                <a:latin typeface="+mn-lt"/>
              </a:rPr>
              <a:t>The </a:t>
            </a:r>
            <a:r>
              <a:rPr lang="en-US" sz="4000" b="1" dirty="0" err="1">
                <a:latin typeface="+mn-lt"/>
              </a:rPr>
              <a:t>ProvTools</a:t>
            </a:r>
            <a:r>
              <a:rPr lang="en-US" sz="4000" b="1" dirty="0">
                <a:latin typeface="+mn-lt"/>
              </a:rPr>
              <a:t> (</a:t>
            </a:r>
            <a:r>
              <a:rPr lang="en-US" sz="4000" b="1" dirty="0" err="1">
                <a:latin typeface="+mn-lt"/>
              </a:rPr>
              <a:t>rdtLite</a:t>
            </a:r>
            <a:r>
              <a:rPr lang="en-US" sz="4000" b="1" dirty="0">
                <a:latin typeface="+mn-lt"/>
              </a:rPr>
              <a:t>) suite:</a:t>
            </a:r>
            <a:br>
              <a:rPr lang="en-US" sz="4000" b="1" dirty="0">
                <a:latin typeface="+mn-lt"/>
              </a:rPr>
            </a:br>
            <a:r>
              <a:rPr lang="en-US" sz="3600" b="1" dirty="0">
                <a:latin typeface="+mn-lt"/>
              </a:rPr>
              <a:t>Design principles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E775-1C6C-4988-9960-2D542FBE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Trust</a:t>
            </a:r>
            <a:endParaRPr lang="en-US" b="1" dirty="0"/>
          </a:p>
          <a:p>
            <a:r>
              <a:rPr lang="en-US" dirty="0"/>
              <a:t>Documentation: </a:t>
            </a:r>
            <a:r>
              <a:rPr lang="en-US" dirty="0" err="1"/>
              <a:t>provSummarizeR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sz="3200" b="1" dirty="0"/>
              <a:t>Traceability</a:t>
            </a:r>
          </a:p>
          <a:p>
            <a:r>
              <a:rPr lang="en-US" dirty="0"/>
              <a:t>Code cleanup and streamlining: </a:t>
            </a:r>
            <a:r>
              <a:rPr lang="en-US" dirty="0" err="1"/>
              <a:t>Rclean</a:t>
            </a:r>
            <a:r>
              <a:rPr lang="en-US" dirty="0"/>
              <a:t> (CRAN)</a:t>
            </a:r>
          </a:p>
          <a:p>
            <a:r>
              <a:rPr lang="en-US" dirty="0"/>
              <a:t>Debugging: </a:t>
            </a:r>
            <a:r>
              <a:rPr lang="en-US" dirty="0" err="1"/>
              <a:t>provDebugR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Visualization: </a:t>
            </a:r>
            <a:r>
              <a:rPr lang="en-US" dirty="0" err="1"/>
              <a:t>provViz</a:t>
            </a:r>
            <a:r>
              <a:rPr lang="en-US" dirty="0"/>
              <a:t> (under construction)</a:t>
            </a:r>
          </a:p>
          <a:p>
            <a:pPr marL="0" indent="0">
              <a:buNone/>
            </a:pPr>
            <a:r>
              <a:rPr lang="en-US" b="1" dirty="0"/>
              <a:t>Reproducibility</a:t>
            </a:r>
          </a:p>
          <a:p>
            <a:r>
              <a:rPr lang="en-US" dirty="0"/>
              <a:t>Encapsulation: </a:t>
            </a:r>
            <a:r>
              <a:rPr lang="en-US" dirty="0" err="1"/>
              <a:t>encapsulator</a:t>
            </a:r>
            <a:r>
              <a:rPr lang="en-US" dirty="0"/>
              <a:t> (in revision)</a:t>
            </a:r>
          </a:p>
        </p:txBody>
      </p:sp>
    </p:spTree>
    <p:extLst>
      <p:ext uri="{BB962C8B-B14F-4D97-AF65-F5344CB8AC3E}">
        <p14:creationId xmlns:p14="http://schemas.microsoft.com/office/powerpoint/2010/main" val="169260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B9E0B8-5E10-43B4-8AEF-6C7313D5D890}"/>
              </a:ext>
            </a:extLst>
          </p:cNvPr>
          <p:cNvSpPr txBox="1"/>
          <p:nvPr/>
        </p:nvSpPr>
        <p:spPr>
          <a:xfrm>
            <a:off x="298704" y="2355658"/>
            <a:ext cx="8546592" cy="769441"/>
          </a:xfrm>
          <a:prstGeom prst="rect">
            <a:avLst/>
          </a:prstGeom>
          <a:solidFill>
            <a:schemeClr val="bg1">
              <a:lumMod val="75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hlinkClick r:id="rId3"/>
              </a:rPr>
              <a:t>github.com/End-to-end-provenance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1077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603</Words>
  <Application>Microsoft Office PowerPoint</Application>
  <PresentationFormat>On-screen Show (4:3)</PresentationFormat>
  <Paragraphs>57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ProvTools Painlessly Provides Provenance</vt:lpstr>
      <vt:lpstr>PowerPoint Presentation</vt:lpstr>
      <vt:lpstr>Provenance adds value to scientific results</vt:lpstr>
      <vt:lpstr>PowerPoint Presentation</vt:lpstr>
      <vt:lpstr>PowerPoint Presentation</vt:lpstr>
      <vt:lpstr>PowerPoint Presentation</vt:lpstr>
      <vt:lpstr>The ProvTools (rdtLite) suite: Design principles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ProvTools Painlessly Provides Provenance</dc:title>
  <dc:creator>Ellison, Aaron</dc:creator>
  <cp:lastModifiedBy>Ellison, Aaron</cp:lastModifiedBy>
  <cp:revision>14</cp:revision>
  <dcterms:created xsi:type="dcterms:W3CDTF">2018-12-07T21:16:16Z</dcterms:created>
  <dcterms:modified xsi:type="dcterms:W3CDTF">2018-12-09T18:03:12Z</dcterms:modified>
</cp:coreProperties>
</file>